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D13A-E651-45B2-BB7A-53475B892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A0B60-3C42-4D4E-B7D1-41697A645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0C32-0829-49A4-AAF7-FBCFC5F7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613A8-8C26-4DD1-A217-F3A5ECEF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D9D26-DAFC-485F-BF1C-6405CCEF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9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C4B0-2C69-40F2-A905-CC11DF80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01FB5-5AB1-4E47-9ABB-36EABCEE0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B40C8-97C9-437F-B711-F38EC785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3B6A9-3964-490C-B678-AE243DE9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47E5D-B224-4C9D-8B75-D521D0E3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9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96B78-827E-4886-B6B1-FBB575D40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8BD69-0C06-4D8A-8E1D-8344658D7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0C5DD-5A5A-4BE5-97BB-24CBC0F9F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99D1C-28D2-4D64-A017-B84394BA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2B5EE-C1EF-4DA8-AF4A-6816D6D22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9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67DC-ACFB-415F-B08A-F7A3C398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CA98-D877-43DF-9774-DC19900DA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38EB-03C0-46CF-8E28-CD893F84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2C61D-87DD-45CD-9552-9A11A185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33C5-6D37-49D5-9749-237E17C5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3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1789-5F68-42E9-8FE9-37F1FD5D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19385-2A76-4125-933E-616CC372D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C9341-9F60-48E5-B66A-69CB3419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FC95-D341-473B-948B-76051C24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971DB-FADD-4031-B3F6-02973BA2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6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24C7-7E5B-4FF5-AEE3-D063ABE4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36E96-8639-4AD1-99A7-E1E20EE74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3FFC4-3DD2-4407-AAF8-A855DB7DA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42D0D-73AE-4C95-B29D-993DD809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D5231-F26D-419D-8348-843147B2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A3C0A-DF77-4A9D-93AB-659C5A4D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84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3CD5-FB32-4C5C-8867-9528E907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37628-89EF-41B5-9C8D-277813C77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A6341-2AEE-4E59-A86F-99317BB35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29C98B-47D2-4944-9872-C2A03EE5E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AF9628-E5AF-46F8-BBD1-158612B54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4FFD0-B8E7-454F-A62F-898EC7F51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55BC3-DF27-4A61-A61A-5B1C4285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85FEA5-514F-49CA-AB1D-F5D5C517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42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C735-ADF5-4BAF-8595-7D2C5D3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77812-07CD-4061-BE25-D623FDE8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98B20-5F2E-4266-BE1A-9F538DB2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68907-134D-4024-AD15-28EEADC4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3C999-FE90-4142-A63C-E90EC532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D639E-2663-48FB-83FB-6E10E24B2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9576E-7A3D-465E-9F26-E31495A6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4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B214-00DE-4976-9B5C-E4E8BCF9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62BB-4F5C-4B00-B21A-9C1FAADF7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8B9B9-BD56-4547-AA90-822D039BD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14355-12F9-4235-A1E8-F73DEF70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4468C-F6E9-48AB-ABFE-CC4D214A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3ADAB-F53C-4ED0-8AEB-D7D6B05C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9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C526-0518-4A67-9A9A-824A93BD3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941D2A-068F-49E5-AA64-AC923CA8A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5CD20-7DA5-498C-A903-C6BF6624C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B77C2-769C-4896-B162-78E261D4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329B3-4E34-481D-964D-0F8641B1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2239C-7B8E-46DB-A1EA-0671CDD6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6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74CCE6-8DFD-42DF-A924-A671FB3D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8AEF1-3FBA-46D4-9460-4FF291899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B1F14-A744-4C96-AD2C-8B00F7AE9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75748-77DE-43D9-A351-6420E3EC3980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AEDC2-512B-479A-A719-9ED79A78D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2F1F3-9833-4A0C-A1F7-E141FF3F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50126-DF84-4D85-863D-52D2985E0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4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0B93C9-ED82-4422-B5E8-BC36A3D5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31" y="643467"/>
            <a:ext cx="644053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4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31E131-8044-4A55-9B9D-4ED3198A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39" y="1703934"/>
            <a:ext cx="5505061" cy="1627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51ED5-21CA-4C02-82A6-DF87DED6794D}"/>
              </a:ext>
            </a:extLst>
          </p:cNvPr>
          <p:cNvSpPr txBox="1"/>
          <p:nvPr/>
        </p:nvSpPr>
        <p:spPr>
          <a:xfrm>
            <a:off x="6986016" y="566678"/>
            <a:ext cx="38031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  <a:p>
            <a:r>
              <a:rPr lang="en-US" dirty="0"/>
              <a:t>.de</a:t>
            </a:r>
          </a:p>
          <a:p>
            <a:r>
              <a:rPr lang="en-US" dirty="0"/>
              <a:t>.</a:t>
            </a:r>
            <a:r>
              <a:rPr lang="en-US" dirty="0" err="1"/>
              <a:t>edu</a:t>
            </a:r>
            <a:endParaRPr lang="en-US" dirty="0"/>
          </a:p>
          <a:p>
            <a:r>
              <a:rPr lang="en-US" dirty="0"/>
              <a:t>.com</a:t>
            </a:r>
          </a:p>
          <a:p>
            <a:r>
              <a:rPr lang="en-US" dirty="0"/>
              <a:t>.</a:t>
            </a:r>
            <a:r>
              <a:rPr lang="en-US" dirty="0" err="1"/>
              <a:t>cn</a:t>
            </a:r>
            <a:endParaRPr lang="en-US" dirty="0"/>
          </a:p>
          <a:p>
            <a:r>
              <a:rPr lang="en-US" dirty="0" err="1"/>
              <a:t>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several vanity TLD hold by ICCAN(The Internet Corporation for Assigned Names and Numbers)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C0EB5-282C-42E9-8040-3D79EE95B3A0}"/>
              </a:ext>
            </a:extLst>
          </p:cNvPr>
          <p:cNvSpPr txBox="1"/>
          <p:nvPr/>
        </p:nvSpPr>
        <p:spPr>
          <a:xfrm>
            <a:off x="653142" y="503605"/>
            <a:ext cx="5719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DNS address is composed by 3 parts:</a:t>
            </a:r>
          </a:p>
          <a:p>
            <a:r>
              <a:rPr lang="en-US" dirty="0"/>
              <a:t>Take </a:t>
            </a:r>
            <a:r>
              <a:rPr lang="en-US" dirty="0">
                <a:hlinkClick r:id="rId3"/>
              </a:rPr>
              <a:t>www.google.com</a:t>
            </a:r>
            <a:r>
              <a:rPr lang="en-US" dirty="0"/>
              <a:t> as the example, this last one is TLD (.com), the middle part called domain (google). WWW </a:t>
            </a:r>
            <a:r>
              <a:rPr lang="en-US" altLang="zh-CN" dirty="0"/>
              <a:t>is the subdomain,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92496-FFA7-44FB-B451-9017A99B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05" y="4112093"/>
            <a:ext cx="5927295" cy="1729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C38A4-5A92-4A23-AF06-506F28A0D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364" y="4009701"/>
            <a:ext cx="5719666" cy="20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2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FF054F-3808-472D-A864-CE9692514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39962"/>
            <a:ext cx="5294716" cy="117807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62F61F-75ED-4FE1-B35A-2AD1471B9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714213"/>
            <a:ext cx="5294715" cy="142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5B8960-0879-4C27-A815-1017FBAEE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1802701"/>
            <a:ext cx="9358604" cy="4244275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A7C765-5A29-4B13-B33D-F69D540F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340" y="96237"/>
            <a:ext cx="5294715" cy="1429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92CCE7-0242-43E9-B291-7EAB7C3C57A1}"/>
              </a:ext>
            </a:extLst>
          </p:cNvPr>
          <p:cNvSpPr txBox="1"/>
          <p:nvPr/>
        </p:nvSpPr>
        <p:spPr>
          <a:xfrm>
            <a:off x="265176" y="301752"/>
            <a:ext cx="5532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separate three office into their own zone, we need to set up four authoritative server. One of largecompany.com, and one for each subdomains.</a:t>
            </a:r>
          </a:p>
        </p:txBody>
      </p:sp>
    </p:spTree>
    <p:extLst>
      <p:ext uri="{BB962C8B-B14F-4D97-AF65-F5344CB8AC3E}">
        <p14:creationId xmlns:p14="http://schemas.microsoft.com/office/powerpoint/2010/main" val="177260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758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75201-4367-40BD-B3D4-BC95D648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3" y="2397968"/>
            <a:ext cx="6612143" cy="185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83D52-4076-4EF0-99F1-51E3CB4D6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822" y="1671560"/>
            <a:ext cx="3688249" cy="1124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27EA3-7470-4EB4-87F7-3E3B5513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822" y="4589333"/>
            <a:ext cx="3767113" cy="11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1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C035CE-E073-45AF-BED0-F7CC9D1F3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66435"/>
            <a:ext cx="5294716" cy="11251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1024113-1B73-4422-95FE-D6EB619B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667885"/>
            <a:ext cx="5294715" cy="15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9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60D6C9-2724-4791-A288-4E9406B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74502"/>
            <a:ext cx="5294716" cy="150899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CDF6A74-FAD7-414B-9750-9109AB7D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509043"/>
            <a:ext cx="5294715" cy="1839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5062E-C383-4747-A9C8-A676B5C5EEA1}"/>
              </a:ext>
            </a:extLst>
          </p:cNvPr>
          <p:cNvSpPr txBox="1"/>
          <p:nvPr/>
        </p:nvSpPr>
        <p:spPr>
          <a:xfrm>
            <a:off x="722376" y="777240"/>
            <a:ext cx="5039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 address is 32 bits binary numbers (e.g. 10.10.1.1), which is hard to human read (Same to MAC address, 48 bit binary numbers)</a:t>
            </a:r>
          </a:p>
        </p:txBody>
      </p:sp>
    </p:spTree>
    <p:extLst>
      <p:ext uri="{BB962C8B-B14F-4D97-AF65-F5344CB8AC3E}">
        <p14:creationId xmlns:p14="http://schemas.microsoft.com/office/powerpoint/2010/main" val="409417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242DA-8D85-452F-9E90-591E8B92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25195"/>
            <a:ext cx="10905066" cy="4007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C06C0A-90FD-4226-BEE5-92F1B53A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782" y="4097689"/>
            <a:ext cx="1784206" cy="22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6C3F5A2-2499-4A15-B1BD-19230374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61265"/>
            <a:ext cx="5294716" cy="15354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D5A774C-00BA-45A9-B6A2-519832288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383294"/>
            <a:ext cx="5294715" cy="20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40533F88-382A-45A7-86F6-B6BA34DE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48115"/>
            <a:ext cx="5291666" cy="316177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128B63-0FF4-4969-B62E-8599DCAD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874573"/>
            <a:ext cx="5291667" cy="310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6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87FA029-0848-43E6-A9ED-41DAAAD2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515"/>
            <a:ext cx="5721531" cy="2660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D1E6DB-917F-46F4-A207-E38CC0DC51A6}"/>
              </a:ext>
            </a:extLst>
          </p:cNvPr>
          <p:cNvSpPr txBox="1"/>
          <p:nvPr/>
        </p:nvSpPr>
        <p:spPr>
          <a:xfrm>
            <a:off x="91440" y="2981131"/>
            <a:ext cx="6446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altLang="zh-CN" dirty="0"/>
              <a:t>ow to establish a recursive name resolution</a:t>
            </a:r>
          </a:p>
          <a:p>
            <a:r>
              <a:rPr lang="en-US" dirty="0"/>
              <a:t>1. Connect to 13 root name server (distributed across globe via anycast)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6679285-19DC-41B6-BA28-7E8B0759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2526"/>
            <a:ext cx="5154658" cy="3015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CD129-48D9-46FB-9E0C-9661706D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289" y="234864"/>
            <a:ext cx="6095030" cy="2681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A8D66-890D-497E-9705-A3DE22015400}"/>
              </a:ext>
            </a:extLst>
          </p:cNvPr>
          <p:cNvSpPr txBox="1"/>
          <p:nvPr/>
        </p:nvSpPr>
        <p:spPr>
          <a:xfrm>
            <a:off x="7979134" y="311688"/>
            <a:ext cx="4082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 same IP address but actually route to different destination using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F1B35-9D0D-443C-957E-DEB66D682EF6}"/>
              </a:ext>
            </a:extLst>
          </p:cNvPr>
          <p:cNvSpPr txBox="1"/>
          <p:nvPr/>
        </p:nvSpPr>
        <p:spPr>
          <a:xfrm>
            <a:off x="6376621" y="2859530"/>
            <a:ext cx="512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Root server return the information about what’s the TLD (Top Level Domain) server it should look for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3B3146E-FDD8-4380-881E-8BB4899BD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622" y="3448714"/>
            <a:ext cx="5463925" cy="338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9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46BAB4-C0E0-4DD5-A00B-298C8123BAFE}"/>
              </a:ext>
            </a:extLst>
          </p:cNvPr>
          <p:cNvSpPr txBox="1"/>
          <p:nvPr/>
        </p:nvSpPr>
        <p:spPr>
          <a:xfrm>
            <a:off x="173736" y="329184"/>
            <a:ext cx="500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TLD server returns the name lookup with what authoritative name server to contact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96958-65DF-4F5E-AEE2-5D66ECE1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2" y="1152797"/>
            <a:ext cx="5708083" cy="3344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9A0A6-D2CD-4FCC-ABF5-8CF0A5125E82}"/>
              </a:ext>
            </a:extLst>
          </p:cNvPr>
          <p:cNvSpPr txBox="1"/>
          <p:nvPr/>
        </p:nvSpPr>
        <p:spPr>
          <a:xfrm>
            <a:off x="6475010" y="329184"/>
            <a:ext cx="500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Authoritative name server returns the actual IP address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24E69F-C046-4B27-A9A1-D094EB15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25" y="1267827"/>
            <a:ext cx="6091382" cy="3556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179791-C3FC-435A-8932-98F66D0FA14F}"/>
              </a:ext>
            </a:extLst>
          </p:cNvPr>
          <p:cNvSpPr txBox="1"/>
          <p:nvPr/>
        </p:nvSpPr>
        <p:spPr>
          <a:xfrm>
            <a:off x="2435290" y="5421086"/>
            <a:ext cx="644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DNS is a application layer that use UDP as the transportation layer</a:t>
            </a:r>
          </a:p>
          <a:p>
            <a:r>
              <a:rPr lang="en-US" dirty="0"/>
              <a:t>1. UDP is connectionless, </a:t>
            </a:r>
          </a:p>
        </p:txBody>
      </p:sp>
    </p:spTree>
    <p:extLst>
      <p:ext uri="{BB962C8B-B14F-4D97-AF65-F5344CB8AC3E}">
        <p14:creationId xmlns:p14="http://schemas.microsoft.com/office/powerpoint/2010/main" val="154069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DA1B0-F8B0-4ED7-A84C-8A234A01D45E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TCP </a:t>
            </a:r>
            <a:r>
              <a:rPr lang="en-US" altLang="zh-CN" sz="3600">
                <a:latin typeface="+mj-lt"/>
                <a:ea typeface="+mj-ea"/>
                <a:cs typeface="+mj-cs"/>
              </a:rPr>
              <a:t>protocol cause too much traffic in DNS connection, so we prefer UDP</a:t>
            </a:r>
            <a:endParaRPr lang="en-US" sz="360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2DED9-B11E-461A-9D6A-F317E80B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3" y="2061926"/>
            <a:ext cx="5600628" cy="3346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103A6-382E-4DFA-B0F1-A5AC5AB3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5" y="2008872"/>
            <a:ext cx="5912052" cy="3399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45E78C-14AE-4892-AA65-10629F80C949}"/>
              </a:ext>
            </a:extLst>
          </p:cNvPr>
          <p:cNvSpPr txBox="1"/>
          <p:nvPr/>
        </p:nvSpPr>
        <p:spPr>
          <a:xfrm>
            <a:off x="2071387" y="55983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788A73-6BE3-4AEF-A15D-89CB7E7456CE}"/>
              </a:ext>
            </a:extLst>
          </p:cNvPr>
          <p:cNvSpPr txBox="1"/>
          <p:nvPr/>
        </p:nvSpPr>
        <p:spPr>
          <a:xfrm>
            <a:off x="8136101" y="565708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301051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596623-EEDE-4896-95B3-28A5CC453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87" y="2050412"/>
            <a:ext cx="5291666" cy="378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07216-3E95-46F2-A093-E7FB46ED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89" y="2486974"/>
            <a:ext cx="5291667" cy="2910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C29049-9286-465E-B8AC-123A5BB49CF4}"/>
              </a:ext>
            </a:extLst>
          </p:cNvPr>
          <p:cNvSpPr txBox="1"/>
          <p:nvPr/>
        </p:nvSpPr>
        <p:spPr>
          <a:xfrm>
            <a:off x="457199" y="326571"/>
            <a:ext cx="8892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DNS Round Robin</a:t>
            </a:r>
            <a:r>
              <a:rPr lang="en-US" dirty="0"/>
              <a:t>:  A single domain name can have multiple A records (multiple IP address). Which is used to balance the traffic volume through those A-records.</a:t>
            </a:r>
          </a:p>
          <a:p>
            <a:r>
              <a:rPr lang="en-US" dirty="0"/>
              <a:t>For example, for </a:t>
            </a:r>
            <a:r>
              <a:rPr lang="en-US" dirty="0">
                <a:hlinkClick r:id="rId4"/>
              </a:rPr>
              <a:t>www.google.com</a:t>
            </a:r>
            <a:r>
              <a:rPr lang="en-US" dirty="0"/>
              <a:t>, it may get a lot traffic, we could set 4 A records (10.1.1.1/10.1.1.2/10.1.1.3/10.1.1.4) to this domain name,</a:t>
            </a:r>
          </a:p>
          <a:p>
            <a:r>
              <a:rPr lang="en-US" b="1" dirty="0"/>
              <a:t>Q-A record: </a:t>
            </a:r>
            <a:r>
              <a:rPr lang="en-US" dirty="0"/>
              <a:t>same to A record (IPV4) but IPV6 address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DB791-4F26-4B14-A711-CF4921DA77D9}"/>
              </a:ext>
            </a:extLst>
          </p:cNvPr>
          <p:cNvSpPr txBox="1"/>
          <p:nvPr/>
        </p:nvSpPr>
        <p:spPr>
          <a:xfrm>
            <a:off x="216870" y="6080465"/>
            <a:ext cx="780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CNAME</a:t>
            </a:r>
            <a:r>
              <a:rPr lang="en-US" dirty="0"/>
              <a:t> (canonical name) use to redirect google.com to </a:t>
            </a:r>
            <a:r>
              <a:rPr lang="en-US" dirty="0">
                <a:hlinkClick r:id="rId4"/>
              </a:rPr>
              <a:t>www.google.com</a:t>
            </a:r>
            <a:r>
              <a:rPr lang="en-US" dirty="0"/>
              <a:t> </a:t>
            </a:r>
          </a:p>
          <a:p>
            <a:r>
              <a:rPr lang="en-US" b="1" dirty="0"/>
              <a:t>MX-record</a:t>
            </a:r>
            <a:r>
              <a:rPr lang="en-US" dirty="0"/>
              <a:t> (mail exchange) : deliver email to mail server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485A0-5455-4029-AD31-69366CDB0374}"/>
              </a:ext>
            </a:extLst>
          </p:cNvPr>
          <p:cNvSpPr txBox="1"/>
          <p:nvPr/>
        </p:nvSpPr>
        <p:spPr>
          <a:xfrm>
            <a:off x="7616952" y="5641848"/>
            <a:ext cx="375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SRV record: </a:t>
            </a:r>
            <a:r>
              <a:rPr lang="en-US" dirty="0"/>
              <a:t>direct to service server</a:t>
            </a:r>
          </a:p>
          <a:p>
            <a:r>
              <a:rPr lang="en-US" b="1" dirty="0"/>
              <a:t>Txt record:</a:t>
            </a:r>
          </a:p>
        </p:txBody>
      </p:sp>
    </p:spTree>
    <p:extLst>
      <p:ext uri="{BB962C8B-B14F-4D97-AF65-F5344CB8AC3E}">
        <p14:creationId xmlns:p14="http://schemas.microsoft.com/office/powerpoint/2010/main" val="168108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363</Words>
  <Application>Microsoft Office PowerPoint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Yalin</dc:creator>
  <cp:lastModifiedBy>Yang, Yalin</cp:lastModifiedBy>
  <cp:revision>2</cp:revision>
  <dcterms:created xsi:type="dcterms:W3CDTF">2022-02-11T17:07:35Z</dcterms:created>
  <dcterms:modified xsi:type="dcterms:W3CDTF">2022-05-02T20:46:36Z</dcterms:modified>
</cp:coreProperties>
</file>